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9" r:id="rId2"/>
    <p:sldId id="281" r:id="rId3"/>
    <p:sldId id="292" r:id="rId4"/>
    <p:sldId id="270" r:id="rId5"/>
    <p:sldId id="273" r:id="rId6"/>
    <p:sldId id="274" r:id="rId7"/>
    <p:sldId id="275" r:id="rId8"/>
    <p:sldId id="276" r:id="rId9"/>
    <p:sldId id="271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25" autoAdjust="0"/>
  </p:normalViewPr>
  <p:slideViewPr>
    <p:cSldViewPr>
      <p:cViewPr varScale="1">
        <p:scale>
          <a:sx n="79" d="100"/>
          <a:sy n="79" d="100"/>
        </p:scale>
        <p:origin x="25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1DAF-EEE3-4CDA-9C9C-85D7456B84B2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5254-3E91-4EAA-8EF9-5A247308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1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6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7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Caution about expecting too much detail:  NEVER ask for more data</a:t>
            </a:r>
            <a:r>
              <a:rPr lang="en-US" baseline="0" dirty="0"/>
              <a:t> than you really need or are willing to compile</a:t>
            </a:r>
          </a:p>
          <a:p>
            <a:endParaRPr lang="en-US" baseline="0" dirty="0"/>
          </a:p>
          <a:p>
            <a:r>
              <a:rPr lang="en-US" baseline="0" dirty="0"/>
              <a:t>Two Rules of Thumb for “statistical validity”:  </a:t>
            </a:r>
          </a:p>
          <a:p>
            <a:pPr marL="685800" lvl="1" indent="-228600">
              <a:buAutoNum type="arabicParenBoth"/>
            </a:pPr>
            <a:r>
              <a:rPr lang="en-US" baseline="0" dirty="0"/>
              <a:t> Get at least 30 observations total </a:t>
            </a:r>
          </a:p>
          <a:p>
            <a:pPr marL="685800" lvl="1" indent="-228600">
              <a:buAutoNum type="arabicParenBoth"/>
            </a:pPr>
            <a:r>
              <a:rPr lang="en-US" baseline="0" dirty="0"/>
              <a:t> Get at least 10 observations in each sub-category</a:t>
            </a:r>
          </a:p>
          <a:p>
            <a:endParaRPr lang="en-US" baseline="0" dirty="0"/>
          </a:p>
          <a:p>
            <a:r>
              <a:rPr lang="en-US" baseline="0" dirty="0"/>
              <a:t>Describe the Race and Age categories</a:t>
            </a:r>
          </a:p>
          <a:p>
            <a:endParaRPr lang="en-US" baseline="0" dirty="0"/>
          </a:p>
          <a:p>
            <a:r>
              <a:rPr lang="en-US" baseline="0" dirty="0"/>
              <a:t>Local results are likely to mirror </a:t>
            </a:r>
            <a:r>
              <a:rPr lang="en-US" dirty="0"/>
              <a:t>long-term trends seen in statewide data: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Females are</a:t>
            </a:r>
            <a:r>
              <a:rPr lang="en-US" baseline="0" dirty="0"/>
              <a:t> much more likely to buckle up than Males (but gap is narrowing)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Children and 60+ have always been more likely to buckle up (but young adults have improved greatly)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Pickup truck occupants are least likely to buckle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“Speed Limit” is 35 mph+,</a:t>
            </a:r>
            <a:r>
              <a:rPr lang="en-US" baseline="0" dirty="0"/>
              <a:t> a warning message will appear regarding danger of standing next to high speed roadway</a:t>
            </a:r>
          </a:p>
          <a:p>
            <a:endParaRPr lang="en-US" baseline="0" dirty="0"/>
          </a:p>
          <a:p>
            <a:r>
              <a:rPr lang="en-US" baseline="0" dirty="0"/>
              <a:t>For “Flow of Traffic”, only click ONE direction</a:t>
            </a:r>
          </a:p>
          <a:p>
            <a:endParaRPr lang="en-US" baseline="0" dirty="0"/>
          </a:p>
          <a:p>
            <a:r>
              <a:rPr lang="en-US" baseline="0" dirty="0"/>
              <a:t>On iPad, SCROLL DOWN to see “</a:t>
            </a:r>
            <a:r>
              <a:rPr lang="en-US" i="1" baseline="0" dirty="0"/>
              <a:t>Get Started</a:t>
            </a:r>
            <a:r>
              <a:rPr lang="en-US" baseline="0" dirty="0"/>
              <a:t>” button </a:t>
            </a:r>
            <a:r>
              <a:rPr lang="en-US" baseline="0" dirty="0">
                <a:sym typeface="Wingdings" panose="05000000000000000000" pitchFamily="2" charset="2"/>
              </a:rPr>
              <a:t> Will prompt if missing a “</a:t>
            </a:r>
            <a:r>
              <a:rPr lang="en-US" i="1" baseline="0" dirty="0">
                <a:sym typeface="Wingdings" panose="05000000000000000000" pitchFamily="2" charset="2"/>
              </a:rPr>
              <a:t>Location</a:t>
            </a:r>
            <a:r>
              <a:rPr lang="en-US" baseline="0" dirty="0">
                <a:sym typeface="Wingdings" panose="05000000000000000000" pitchFamily="2" charset="2"/>
              </a:rPr>
              <a:t>”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3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using iPads will need to SCROLL DOWN to see Passenger</a:t>
            </a:r>
            <a:r>
              <a:rPr lang="en-US" baseline="0" dirty="0"/>
              <a:t> buttons</a:t>
            </a:r>
          </a:p>
          <a:p>
            <a:endParaRPr lang="en-US" baseline="0" dirty="0"/>
          </a:p>
          <a:p>
            <a:r>
              <a:rPr lang="en-US" baseline="0" dirty="0"/>
              <a:t>NOTES: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All unselected data details will show up in muted/gray and no data can be entered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Enter Driver data first, then Passenger data </a:t>
            </a:r>
            <a:r>
              <a:rPr lang="en-US" baseline="0" dirty="0">
                <a:sym typeface="Wingdings" panose="05000000000000000000" pitchFamily="2" charset="2"/>
              </a:rPr>
              <a:t> Click “</a:t>
            </a:r>
            <a:r>
              <a:rPr lang="en-US" i="1" baseline="0" dirty="0">
                <a:sym typeface="Wingdings" panose="05000000000000000000" pitchFamily="2" charset="2"/>
              </a:rPr>
              <a:t>Add</a:t>
            </a:r>
            <a:r>
              <a:rPr lang="en-US" baseline="0" dirty="0">
                <a:sym typeface="Wingdings" panose="05000000000000000000" pitchFamily="2" charset="2"/>
              </a:rPr>
              <a:t>” when done with the vehicle</a:t>
            </a: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If you failed to enter a value for EVERY data point, you will get a “</a:t>
            </a:r>
            <a:r>
              <a:rPr lang="en-US" i="1" baseline="0" dirty="0"/>
              <a:t>Missing Values</a:t>
            </a:r>
            <a:r>
              <a:rPr lang="en-US" baseline="0" dirty="0"/>
              <a:t>” prompt – Click “</a:t>
            </a:r>
            <a:r>
              <a:rPr lang="en-US" i="1" baseline="0" dirty="0"/>
              <a:t>OK</a:t>
            </a:r>
            <a:r>
              <a:rPr lang="en-US" baseline="0" dirty="0"/>
              <a:t>” and enter something where needed </a:t>
            </a:r>
            <a:r>
              <a:rPr lang="en-US" baseline="0" dirty="0">
                <a:sym typeface="Wingdings" panose="05000000000000000000" pitchFamily="2" charset="2"/>
              </a:rPr>
              <a:t> Repeat until every field is complete, then click “</a:t>
            </a:r>
            <a:r>
              <a:rPr lang="en-US" i="1" baseline="0" dirty="0">
                <a:sym typeface="Wingdings" panose="05000000000000000000" pitchFamily="2" charset="2"/>
              </a:rPr>
              <a:t>Add</a:t>
            </a:r>
            <a:r>
              <a:rPr lang="en-US" baseline="0" dirty="0">
                <a:sym typeface="Wingdings" panose="05000000000000000000" pitchFamily="2" charset="2"/>
              </a:rPr>
              <a:t>”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>
                <a:sym typeface="Wingdings" panose="05000000000000000000" pitchFamily="2" charset="2"/>
              </a:rPr>
              <a:t>Okay to “</a:t>
            </a:r>
            <a:r>
              <a:rPr lang="en-US" i="1" baseline="0" dirty="0">
                <a:sym typeface="Wingdings" panose="05000000000000000000" pitchFamily="2" charset="2"/>
              </a:rPr>
              <a:t>Set all Demographics to Unknown</a:t>
            </a:r>
            <a:r>
              <a:rPr lang="en-US" baseline="0" dirty="0">
                <a:sym typeface="Wingdings" panose="05000000000000000000" pitchFamily="2" charset="2"/>
              </a:rPr>
              <a:t>” at bottom of Driver or Passenger screen IF you don’t remember or could not determine every detail  Okay to enter “</a:t>
            </a:r>
            <a:r>
              <a:rPr lang="en-US" i="1" baseline="0" dirty="0">
                <a:sym typeface="Wingdings" panose="05000000000000000000" pitchFamily="2" charset="2"/>
              </a:rPr>
              <a:t>Yes/No</a:t>
            </a:r>
            <a:r>
              <a:rPr lang="en-US" baseline="0" dirty="0">
                <a:sym typeface="Wingdings" panose="05000000000000000000" pitchFamily="2" charset="2"/>
              </a:rPr>
              <a:t>” for belt use and leave other fields as “</a:t>
            </a:r>
            <a:r>
              <a:rPr lang="en-US" i="1" baseline="0" dirty="0">
                <a:sym typeface="Wingdings" panose="05000000000000000000" pitchFamily="2" charset="2"/>
              </a:rPr>
              <a:t>Unknown</a:t>
            </a:r>
            <a:r>
              <a:rPr lang="en-US" baseline="0" dirty="0">
                <a:sym typeface="Wingdings" panose="05000000000000000000" pitchFamily="2" charset="2"/>
              </a:rPr>
              <a:t>”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9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Will</a:t>
            </a:r>
            <a:r>
              <a:rPr lang="en-US" baseline="0" dirty="0"/>
              <a:t> get a prompt about “</a:t>
            </a:r>
            <a:r>
              <a:rPr lang="en-US" i="1" baseline="0" dirty="0"/>
              <a:t>Not enough recordings</a:t>
            </a:r>
            <a:r>
              <a:rPr lang="en-US" baseline="0" dirty="0"/>
              <a:t>” if you have not met the minimum target value you set </a:t>
            </a:r>
            <a:r>
              <a:rPr lang="en-US" baseline="0" dirty="0">
                <a:sym typeface="Wingdings" panose="05000000000000000000" pitchFamily="2" charset="2"/>
              </a:rPr>
              <a:t> Okay to click “</a:t>
            </a:r>
            <a:r>
              <a:rPr lang="en-US" i="1" baseline="0" dirty="0">
                <a:sym typeface="Wingdings" panose="05000000000000000000" pitchFamily="2" charset="2"/>
              </a:rPr>
              <a:t>Yes</a:t>
            </a:r>
            <a:r>
              <a:rPr lang="en-US" baseline="0" dirty="0">
                <a:sym typeface="Wingdings" panose="05000000000000000000" pitchFamily="2" charset="2"/>
              </a:rPr>
              <a:t>” and stop entering data  Click “</a:t>
            </a:r>
            <a:r>
              <a:rPr lang="en-US" i="1" baseline="0" dirty="0">
                <a:sym typeface="Wingdings" panose="05000000000000000000" pitchFamily="2" charset="2"/>
              </a:rPr>
              <a:t>Finish Survey</a:t>
            </a:r>
            <a:r>
              <a:rPr lang="en-US" baseline="0" dirty="0">
                <a:sym typeface="Wingdings" panose="05000000000000000000" pitchFamily="2" charset="2"/>
              </a:rPr>
              <a:t>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“</a:t>
            </a:r>
            <a:r>
              <a:rPr lang="en-US" i="1" dirty="0"/>
              <a:t>Comment</a:t>
            </a:r>
            <a:r>
              <a:rPr lang="en-US" dirty="0"/>
              <a:t>” is a useful way to name the location if you’re doing surveys in more than one location </a:t>
            </a:r>
            <a:r>
              <a:rPr lang="en-US" dirty="0">
                <a:sym typeface="Wingdings" panose="05000000000000000000" pitchFamily="2" charset="2"/>
              </a:rPr>
              <a:t> K</a:t>
            </a:r>
            <a:r>
              <a:rPr lang="en-US" dirty="0"/>
              <a:t>eep it VERY short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 users will get faster, more proficient with</a:t>
            </a:r>
            <a:r>
              <a:rPr lang="en-US" baseline="0" dirty="0"/>
              <a:t>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5254-3E91-4EAA-8EF9-5A2473080B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3C9744-C181-471F-B3F9-3090ACFDDDE4}" type="datetime1">
              <a:rPr lang="en-US" smtClean="0"/>
              <a:t>11/11/2019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49F7-96D0-4839-9912-C1635B73B294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39A-F2CA-473D-BF13-BDB8ED5F5AA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EEF2-96B2-4B86-AC63-EDDC23B7054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5C4-1487-4688-9A48-C08358EED22A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2D8A-E707-4299-8C0C-862D31BA3C1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CC7C-0A61-4132-9F38-6EECF2AE31B5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2BB6-4A80-4BDB-97B5-C0C6D3CDF7EB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5B4C-D4A0-4FCD-A16E-F2880446155F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70635D-3C26-46E9-94A5-67256B2B9946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ACFAF0-AD9D-4025-BF8B-8C6C3D3E2810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0D2BFA-EFDC-4AF0-9185-5B9F16B43641}" type="datetime1">
              <a:rPr lang="en-US" smtClean="0"/>
              <a:t>11/11/2019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There's an App for That - Conducting a Seat Belt Survey in Your Community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C1822D-FA22-4F8D-90B8-5517D295D9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2667000"/>
          </a:xfrm>
        </p:spPr>
        <p:txBody>
          <a:bodyPr>
            <a:normAutofit/>
          </a:bodyPr>
          <a:lstStyle/>
          <a:p>
            <a:pPr algn="l"/>
            <a:endParaRPr lang="en-US" sz="28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537" y="2052637"/>
            <a:ext cx="58769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3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2514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When survey is complete: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From Start Page choose survey data set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Data will be compiled as CSV data file and attached to E-Mail document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Confirm EM addresses and click “</a:t>
            </a:r>
            <a:r>
              <a:rPr lang="en-US" sz="2800" i="1" dirty="0">
                <a:latin typeface="Calibri" panose="020F0502020204030204" pitchFamily="34" charset="0"/>
              </a:rPr>
              <a:t>Send E-Mail</a:t>
            </a:r>
            <a:r>
              <a:rPr lang="en-US" sz="2800" dirty="0">
                <a:latin typeface="Calibri" panose="020F0502020204030204" pitchFamily="34" charset="0"/>
              </a:rPr>
              <a:t>”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000" dirty="0">
              <a:latin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000" dirty="0">
              <a:latin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99928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BEFORE using the App in the field: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Choose your location(s)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Decide how many observations &amp; how much detail you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399126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BEFORE using the App in the field: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Make sure your phone (or iPad) is charged up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Remember roadside safety rules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ANSI Class 2 vest</a:t>
            </a:r>
            <a:endParaRPr lang="en-US" sz="28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Stay out of the street!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35293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Let’s walk-thru the App: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Open the App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Settings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Set default EM address &amp; minimum # of surveys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Configure Survey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356471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Choose details to be collected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Driver – Sex, Race, Age, Cell Phone Use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Passenger – Sex, Race, Age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latin typeface="Calibri" panose="020F0502020204030204" pitchFamily="34" charset="0"/>
              </a:rPr>
              <a:t>Done</a:t>
            </a:r>
            <a:r>
              <a:rPr lang="en-US" sz="2800" dirty="0">
                <a:latin typeface="Calibri" panose="020F0502020204030204" pitchFamily="34" charset="0"/>
              </a:rPr>
              <a:t>”</a:t>
            </a:r>
          </a:p>
          <a:p>
            <a:pPr algn="l"/>
            <a:r>
              <a:rPr lang="en-US" sz="2800" dirty="0">
                <a:latin typeface="Calibri" panose="020F0502020204030204" pitchFamily="34" charset="0"/>
              </a:rPr>
              <a:t>Return to Start Page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301957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Start New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Weather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Traffic – Road Type, Speed Limit, Flow of Traffic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Location – Use Previous, Set New, Reset</a:t>
            </a:r>
          </a:p>
          <a:p>
            <a:pPr algn="l"/>
            <a:r>
              <a:rPr lang="en-US" sz="2800" dirty="0"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latin typeface="Calibri" panose="020F0502020204030204" pitchFamily="34" charset="0"/>
              </a:rPr>
              <a:t>Get Started</a:t>
            </a:r>
            <a:r>
              <a:rPr lang="en-US" sz="2800" dirty="0">
                <a:latin typeface="Calibri" panose="020F0502020204030204" pitchFamily="34" charset="0"/>
              </a:rPr>
              <a:t>”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370713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Begin entering data: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Record data for first vehicle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Click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Add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 when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259781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048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Stop entering data: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After entering data for last vehicle, click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Complete Survey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Enter short location name in “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Comment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65696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Calibri" panose="020F0502020204030204" pitchFamily="34" charset="0"/>
              </a:rPr>
              <a:t>Do Your Own Belt Use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143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Repeat for new location or for new time at same location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791200"/>
            <a:ext cx="5867400" cy="746125"/>
          </a:xfrm>
        </p:spPr>
        <p:txBody>
          <a:bodyPr/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There's an App for That! - Conducting a Seat Belt Survey in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2358817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</TotalTime>
  <Words>825</Words>
  <Application>Microsoft Office PowerPoint</Application>
  <PresentationFormat>On-screen Show (4:3)</PresentationFormat>
  <Paragraphs>93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  <vt:lpstr>Do Your Own Belt Use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an App for That!</dc:title>
  <dc:creator>Dennis Hughes</dc:creator>
  <cp:lastModifiedBy>Vande Hey, Laura - DOT</cp:lastModifiedBy>
  <cp:revision>68</cp:revision>
  <dcterms:created xsi:type="dcterms:W3CDTF">2018-08-12T15:11:36Z</dcterms:created>
  <dcterms:modified xsi:type="dcterms:W3CDTF">2019-11-11T16:25:23Z</dcterms:modified>
</cp:coreProperties>
</file>